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CCEF34C-D2F4-4360-B2BE-2BA8F380D01F}" type="datetimeFigureOut">
              <a:rPr lang="en-US" smtClean="0"/>
              <a:t>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BB11AD-B46F-4400-8042-12AE8738F51C}" type="slidenum">
              <a:rPr lang="en-US" smtClean="0"/>
              <a:t>‹#›</a:t>
            </a:fld>
            <a:endParaRPr lang="en-US"/>
          </a:p>
        </p:txBody>
      </p:sp>
    </p:spTree>
    <p:extLst>
      <p:ext uri="{BB962C8B-B14F-4D97-AF65-F5344CB8AC3E}">
        <p14:creationId xmlns:p14="http://schemas.microsoft.com/office/powerpoint/2010/main" val="1414290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CEF34C-D2F4-4360-B2BE-2BA8F380D01F}" type="datetimeFigureOut">
              <a:rPr lang="en-US" smtClean="0"/>
              <a:t>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BB11AD-B46F-4400-8042-12AE8738F51C}" type="slidenum">
              <a:rPr lang="en-US" smtClean="0"/>
              <a:t>‹#›</a:t>
            </a:fld>
            <a:endParaRPr lang="en-US"/>
          </a:p>
        </p:txBody>
      </p:sp>
    </p:spTree>
    <p:extLst>
      <p:ext uri="{BB962C8B-B14F-4D97-AF65-F5344CB8AC3E}">
        <p14:creationId xmlns:p14="http://schemas.microsoft.com/office/powerpoint/2010/main" val="2243753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CEF34C-D2F4-4360-B2BE-2BA8F380D01F}" type="datetimeFigureOut">
              <a:rPr lang="en-US" smtClean="0"/>
              <a:t>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BB11AD-B46F-4400-8042-12AE8738F51C}" type="slidenum">
              <a:rPr lang="en-US" smtClean="0"/>
              <a:t>‹#›</a:t>
            </a:fld>
            <a:endParaRPr lang="en-US"/>
          </a:p>
        </p:txBody>
      </p:sp>
    </p:spTree>
    <p:extLst>
      <p:ext uri="{BB962C8B-B14F-4D97-AF65-F5344CB8AC3E}">
        <p14:creationId xmlns:p14="http://schemas.microsoft.com/office/powerpoint/2010/main" val="2791762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CEF34C-D2F4-4360-B2BE-2BA8F380D01F}" type="datetimeFigureOut">
              <a:rPr lang="en-US" smtClean="0"/>
              <a:t>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BB11AD-B46F-4400-8042-12AE8738F51C}" type="slidenum">
              <a:rPr lang="en-US" smtClean="0"/>
              <a:t>‹#›</a:t>
            </a:fld>
            <a:endParaRPr lang="en-US"/>
          </a:p>
        </p:txBody>
      </p:sp>
    </p:spTree>
    <p:extLst>
      <p:ext uri="{BB962C8B-B14F-4D97-AF65-F5344CB8AC3E}">
        <p14:creationId xmlns:p14="http://schemas.microsoft.com/office/powerpoint/2010/main" val="1929212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CCEF34C-D2F4-4360-B2BE-2BA8F380D01F}" type="datetimeFigureOut">
              <a:rPr lang="en-US" smtClean="0"/>
              <a:t>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BB11AD-B46F-4400-8042-12AE8738F51C}" type="slidenum">
              <a:rPr lang="en-US" smtClean="0"/>
              <a:t>‹#›</a:t>
            </a:fld>
            <a:endParaRPr lang="en-US"/>
          </a:p>
        </p:txBody>
      </p:sp>
    </p:spTree>
    <p:extLst>
      <p:ext uri="{BB962C8B-B14F-4D97-AF65-F5344CB8AC3E}">
        <p14:creationId xmlns:p14="http://schemas.microsoft.com/office/powerpoint/2010/main" val="1297041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CCEF34C-D2F4-4360-B2BE-2BA8F380D01F}" type="datetimeFigureOut">
              <a:rPr lang="en-US" smtClean="0"/>
              <a:t>10/4/2020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BB11AD-B46F-4400-8042-12AE8738F51C}" type="slidenum">
              <a:rPr lang="en-US" smtClean="0"/>
              <a:t>‹#›</a:t>
            </a:fld>
            <a:endParaRPr lang="en-US"/>
          </a:p>
        </p:txBody>
      </p:sp>
    </p:spTree>
    <p:extLst>
      <p:ext uri="{BB962C8B-B14F-4D97-AF65-F5344CB8AC3E}">
        <p14:creationId xmlns:p14="http://schemas.microsoft.com/office/powerpoint/2010/main" val="28798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CCEF34C-D2F4-4360-B2BE-2BA8F380D01F}" type="datetimeFigureOut">
              <a:rPr lang="en-US" smtClean="0"/>
              <a:t>10/4/2020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BB11AD-B46F-4400-8042-12AE8738F51C}" type="slidenum">
              <a:rPr lang="en-US" smtClean="0"/>
              <a:t>‹#›</a:t>
            </a:fld>
            <a:endParaRPr lang="en-US"/>
          </a:p>
        </p:txBody>
      </p:sp>
    </p:spTree>
    <p:extLst>
      <p:ext uri="{BB962C8B-B14F-4D97-AF65-F5344CB8AC3E}">
        <p14:creationId xmlns:p14="http://schemas.microsoft.com/office/powerpoint/2010/main" val="1628738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CCEF34C-D2F4-4360-B2BE-2BA8F380D01F}" type="datetimeFigureOut">
              <a:rPr lang="en-US" smtClean="0"/>
              <a:t>10/4/2020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BB11AD-B46F-4400-8042-12AE8738F51C}" type="slidenum">
              <a:rPr lang="en-US" smtClean="0"/>
              <a:t>‹#›</a:t>
            </a:fld>
            <a:endParaRPr lang="en-US"/>
          </a:p>
        </p:txBody>
      </p:sp>
    </p:spTree>
    <p:extLst>
      <p:ext uri="{BB962C8B-B14F-4D97-AF65-F5344CB8AC3E}">
        <p14:creationId xmlns:p14="http://schemas.microsoft.com/office/powerpoint/2010/main" val="1631530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CEF34C-D2F4-4360-B2BE-2BA8F380D01F}" type="datetimeFigureOut">
              <a:rPr lang="en-US" smtClean="0"/>
              <a:t>10/4/2020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BB11AD-B46F-4400-8042-12AE8738F51C}" type="slidenum">
              <a:rPr lang="en-US" smtClean="0"/>
              <a:t>‹#›</a:t>
            </a:fld>
            <a:endParaRPr lang="en-US"/>
          </a:p>
        </p:txBody>
      </p:sp>
    </p:spTree>
    <p:extLst>
      <p:ext uri="{BB962C8B-B14F-4D97-AF65-F5344CB8AC3E}">
        <p14:creationId xmlns:p14="http://schemas.microsoft.com/office/powerpoint/2010/main" val="1317874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CCEF34C-D2F4-4360-B2BE-2BA8F380D01F}" type="datetimeFigureOut">
              <a:rPr lang="en-US" smtClean="0"/>
              <a:t>10/4/2020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BB11AD-B46F-4400-8042-12AE8738F51C}" type="slidenum">
              <a:rPr lang="en-US" smtClean="0"/>
              <a:t>‹#›</a:t>
            </a:fld>
            <a:endParaRPr lang="en-US"/>
          </a:p>
        </p:txBody>
      </p:sp>
    </p:spTree>
    <p:extLst>
      <p:ext uri="{BB962C8B-B14F-4D97-AF65-F5344CB8AC3E}">
        <p14:creationId xmlns:p14="http://schemas.microsoft.com/office/powerpoint/2010/main" val="795674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CCEF34C-D2F4-4360-B2BE-2BA8F380D01F}" type="datetimeFigureOut">
              <a:rPr lang="en-US" smtClean="0"/>
              <a:t>10/4/2020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BB11AD-B46F-4400-8042-12AE8738F51C}" type="slidenum">
              <a:rPr lang="en-US" smtClean="0"/>
              <a:t>‹#›</a:t>
            </a:fld>
            <a:endParaRPr lang="en-US"/>
          </a:p>
        </p:txBody>
      </p:sp>
    </p:spTree>
    <p:extLst>
      <p:ext uri="{BB962C8B-B14F-4D97-AF65-F5344CB8AC3E}">
        <p14:creationId xmlns:p14="http://schemas.microsoft.com/office/powerpoint/2010/main" val="3024557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CEF34C-D2F4-4360-B2BE-2BA8F380D01F}" type="datetimeFigureOut">
              <a:rPr lang="en-US" smtClean="0"/>
              <a:t>10/4/2020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BB11AD-B46F-4400-8042-12AE8738F51C}" type="slidenum">
              <a:rPr lang="en-US" smtClean="0"/>
              <a:t>‹#›</a:t>
            </a:fld>
            <a:endParaRPr lang="en-US"/>
          </a:p>
        </p:txBody>
      </p:sp>
    </p:spTree>
    <p:extLst>
      <p:ext uri="{BB962C8B-B14F-4D97-AF65-F5344CB8AC3E}">
        <p14:creationId xmlns:p14="http://schemas.microsoft.com/office/powerpoint/2010/main" val="1894007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990600"/>
            <a:ext cx="8458200" cy="1470025"/>
          </a:xfrm>
        </p:spPr>
        <p:txBody>
          <a:bodyPr>
            <a:normAutofit fontScale="90000"/>
          </a:bodyPr>
          <a:lstStyle/>
          <a:p>
            <a:r>
              <a:rPr lang="en-US" sz="4000"/>
              <a:t>Advance Database Management Systems </a:t>
            </a:r>
            <a:r>
              <a:rPr lang="en-US"/>
              <a:t>: </a:t>
            </a:r>
            <a:r>
              <a:rPr lang="en-US" dirty="0"/>
              <a:t>1</a:t>
            </a:r>
            <a:br>
              <a:rPr lang="en-US"/>
            </a:br>
            <a:r>
              <a:rPr lang="en-US"/>
              <a:t>Object Oriented modeling</a:t>
            </a:r>
            <a:endParaRPr lang="en-US" sz="4000" dirty="0"/>
          </a:p>
        </p:txBody>
      </p:sp>
      <p:sp>
        <p:nvSpPr>
          <p:cNvPr id="3" name="Subtitle 2"/>
          <p:cNvSpPr>
            <a:spLocks noGrp="1"/>
          </p:cNvSpPr>
          <p:nvPr>
            <p:ph type="subTitle" idx="1"/>
          </p:nvPr>
        </p:nvSpPr>
        <p:spPr/>
        <p:txBody>
          <a:bodyPr>
            <a:normAutofit fontScale="70000" lnSpcReduction="20000"/>
          </a:bodyPr>
          <a:lstStyle/>
          <a:p>
            <a:r>
              <a:rPr lang="en-US" b="1" dirty="0">
                <a:solidFill>
                  <a:schemeClr val="tx1"/>
                </a:solidFill>
              </a:rPr>
              <a:t>Prof </a:t>
            </a:r>
            <a:r>
              <a:rPr lang="en-US" b="1" dirty="0" err="1">
                <a:solidFill>
                  <a:schemeClr val="tx1"/>
                </a:solidFill>
              </a:rPr>
              <a:t>Neeraj</a:t>
            </a:r>
            <a:r>
              <a:rPr lang="en-US" b="1" dirty="0">
                <a:solidFill>
                  <a:schemeClr val="tx1"/>
                </a:solidFill>
              </a:rPr>
              <a:t> Bhargava</a:t>
            </a:r>
          </a:p>
          <a:p>
            <a:r>
              <a:rPr lang="en-US" b="1" dirty="0" err="1">
                <a:solidFill>
                  <a:schemeClr val="tx1"/>
                </a:solidFill>
              </a:rPr>
              <a:t>Vaibhav</a:t>
            </a:r>
            <a:r>
              <a:rPr lang="en-US" b="1" dirty="0">
                <a:solidFill>
                  <a:schemeClr val="tx1"/>
                </a:solidFill>
              </a:rPr>
              <a:t> Khanna</a:t>
            </a:r>
          </a:p>
          <a:p>
            <a:r>
              <a:rPr lang="en-US" dirty="0">
                <a:solidFill>
                  <a:schemeClr val="tx1"/>
                </a:solidFill>
              </a:rPr>
              <a:t>Department of Computer Science </a:t>
            </a:r>
          </a:p>
          <a:p>
            <a:r>
              <a:rPr lang="en-US" dirty="0">
                <a:solidFill>
                  <a:schemeClr val="tx1"/>
                </a:solidFill>
              </a:rPr>
              <a:t>School of Engineering and Systems Sciences</a:t>
            </a:r>
          </a:p>
          <a:p>
            <a:r>
              <a:rPr lang="en-US" dirty="0" err="1">
                <a:solidFill>
                  <a:schemeClr val="tx1"/>
                </a:solidFill>
              </a:rPr>
              <a:t>Maharshi</a:t>
            </a:r>
            <a:r>
              <a:rPr lang="en-US" dirty="0">
                <a:solidFill>
                  <a:schemeClr val="tx1"/>
                </a:solidFill>
              </a:rPr>
              <a:t> </a:t>
            </a:r>
            <a:r>
              <a:rPr lang="en-US" dirty="0" err="1">
                <a:solidFill>
                  <a:schemeClr val="tx1"/>
                </a:solidFill>
              </a:rPr>
              <a:t>Dayanand</a:t>
            </a:r>
            <a:r>
              <a:rPr lang="en-US" dirty="0">
                <a:solidFill>
                  <a:schemeClr val="tx1"/>
                </a:solidFill>
              </a:rPr>
              <a:t> </a:t>
            </a:r>
            <a:r>
              <a:rPr lang="en-US" dirty="0" err="1">
                <a:solidFill>
                  <a:schemeClr val="tx1"/>
                </a:solidFill>
              </a:rPr>
              <a:t>Saraswati</a:t>
            </a:r>
            <a:r>
              <a:rPr lang="en-US" dirty="0">
                <a:solidFill>
                  <a:schemeClr val="tx1"/>
                </a:solidFill>
              </a:rPr>
              <a:t> University Ajmer</a:t>
            </a:r>
            <a:endParaRPr lang="en-US" dirty="0"/>
          </a:p>
        </p:txBody>
      </p:sp>
    </p:spTree>
    <p:extLst>
      <p:ext uri="{BB962C8B-B14F-4D97-AF65-F5344CB8AC3E}">
        <p14:creationId xmlns:p14="http://schemas.microsoft.com/office/powerpoint/2010/main" val="1056674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D61F4-E942-4CDC-8BA6-C65F1259B42A}"/>
              </a:ext>
            </a:extLst>
          </p:cNvPr>
          <p:cNvSpPr>
            <a:spLocks noGrp="1"/>
          </p:cNvSpPr>
          <p:nvPr>
            <p:ph type="title"/>
          </p:nvPr>
        </p:nvSpPr>
        <p:spPr>
          <a:xfrm>
            <a:off x="457200" y="274638"/>
            <a:ext cx="8534400" cy="1143000"/>
          </a:xfrm>
        </p:spPr>
        <p:txBody>
          <a:bodyPr>
            <a:normAutofit fontScale="90000"/>
          </a:bodyPr>
          <a:lstStyle/>
          <a:p>
            <a:r>
              <a:rPr lang="en-US" sz="4400" b="0" i="1" u="none" strike="noStrike" baseline="0">
                <a:latin typeface="Swiss721BT-LightItalic"/>
              </a:rPr>
              <a:t>Popularity of Object Oriented Paradigm</a:t>
            </a:r>
            <a:endParaRPr lang="en-IN"/>
          </a:p>
        </p:txBody>
      </p:sp>
      <p:sp>
        <p:nvSpPr>
          <p:cNvPr id="3" name="Content Placeholder 2">
            <a:extLst>
              <a:ext uri="{FF2B5EF4-FFF2-40B4-BE49-F238E27FC236}">
                <a16:creationId xmlns:a16="http://schemas.microsoft.com/office/drawing/2014/main" id="{71518036-13DC-4BAF-854C-A8B3479CF83F}"/>
              </a:ext>
            </a:extLst>
          </p:cNvPr>
          <p:cNvSpPr>
            <a:spLocks noGrp="1"/>
          </p:cNvSpPr>
          <p:nvPr>
            <p:ph idx="1"/>
          </p:nvPr>
        </p:nvSpPr>
        <p:spPr/>
        <p:txBody>
          <a:bodyPr>
            <a:normAutofit fontScale="55000" lnSpcReduction="20000"/>
          </a:bodyPr>
          <a:lstStyle/>
          <a:p>
            <a:pPr algn="l"/>
            <a:r>
              <a:rPr lang="en-US" sz="3200" b="0" i="0" u="none" strike="noStrike" baseline="0">
                <a:latin typeface="Swiss721BT-Light"/>
              </a:rPr>
              <a:t>5. </a:t>
            </a:r>
            <a:r>
              <a:rPr lang="en-US" sz="3200" b="0" i="1" u="none" strike="noStrike" baseline="0">
                <a:latin typeface="Swiss721BT-LightItalic"/>
              </a:rPr>
              <a:t>Object Identity (OID): </a:t>
            </a:r>
            <a:r>
              <a:rPr lang="en-US" sz="3200" b="0" i="0" u="none" strike="noStrike" baseline="0">
                <a:latin typeface="Swiss721BT-Light"/>
              </a:rPr>
              <a:t>It is the unique identifier associated with every object in the system. It has </a:t>
            </a:r>
            <a:r>
              <a:rPr lang="en-IN" sz="3200" b="0" i="0" u="none" strike="noStrike" baseline="0">
                <a:latin typeface="Swiss721BT-Light"/>
              </a:rPr>
              <a:t>following characteristics:</a:t>
            </a:r>
          </a:p>
          <a:p>
            <a:pPr algn="l"/>
            <a:r>
              <a:rPr lang="en-US" sz="3200" b="0" i="0" u="none" strike="noStrike" baseline="0">
                <a:latin typeface="SymbolMT"/>
              </a:rPr>
              <a:t>• </a:t>
            </a:r>
            <a:r>
              <a:rPr lang="en-US" sz="3200" b="0" i="0" u="none" strike="noStrike" baseline="0">
                <a:latin typeface="Swiss721BT-Light"/>
              </a:rPr>
              <a:t>It is generated by system.</a:t>
            </a:r>
          </a:p>
          <a:p>
            <a:pPr algn="l"/>
            <a:r>
              <a:rPr lang="en-US" sz="3200" b="0" i="0" u="none" strike="noStrike" baseline="0">
                <a:latin typeface="SymbolMT"/>
              </a:rPr>
              <a:t>• </a:t>
            </a:r>
            <a:r>
              <a:rPr lang="en-US" sz="3200" b="0" i="0" u="none" strike="noStrike" baseline="0">
                <a:latin typeface="Swiss721BT-Light"/>
              </a:rPr>
              <a:t>It is unique to that object in the entire system.</a:t>
            </a:r>
          </a:p>
          <a:p>
            <a:pPr algn="l"/>
            <a:r>
              <a:rPr lang="en-US" sz="3200" b="0" i="0" u="none" strike="noStrike" baseline="0">
                <a:latin typeface="SymbolMT"/>
              </a:rPr>
              <a:t>• </a:t>
            </a:r>
            <a:r>
              <a:rPr lang="en-US" sz="3200" b="0" i="0" u="none" strike="noStrike" baseline="0">
                <a:latin typeface="Swiss721BT-Light"/>
              </a:rPr>
              <a:t>It is used only by the system, not by the user.</a:t>
            </a:r>
          </a:p>
          <a:p>
            <a:pPr algn="l"/>
            <a:r>
              <a:rPr lang="en-US" sz="3200" b="0" i="0" u="none" strike="noStrike" baseline="0">
                <a:latin typeface="SymbolMT"/>
              </a:rPr>
              <a:t>• </a:t>
            </a:r>
            <a:r>
              <a:rPr lang="en-US" sz="3200" b="0" i="0" u="none" strike="noStrike" baseline="0">
                <a:latin typeface="Swiss721BT-Light"/>
              </a:rPr>
              <a:t>It is independent the state of the object.</a:t>
            </a:r>
          </a:p>
          <a:p>
            <a:pPr algn="l"/>
            <a:endParaRPr lang="en-US" sz="3200" b="0" i="0" u="none" strike="noStrike" baseline="0">
              <a:latin typeface="Swiss721BT-Light"/>
            </a:endParaRPr>
          </a:p>
          <a:p>
            <a:pPr algn="l"/>
            <a:r>
              <a:rPr lang="en-US" sz="3200" b="0" i="0" u="none" strike="noStrike" baseline="0">
                <a:latin typeface="Swiss721BT-Light"/>
              </a:rPr>
              <a:t>6. </a:t>
            </a:r>
            <a:r>
              <a:rPr lang="en-US" sz="3200" b="0" i="1" u="none" strike="noStrike" baseline="0">
                <a:latin typeface="Swiss721BT-LightItalic"/>
              </a:rPr>
              <a:t>Methods and Messages: </a:t>
            </a:r>
            <a:r>
              <a:rPr lang="en-US" sz="3200" b="0" i="0" u="none" strike="noStrike" baseline="0">
                <a:latin typeface="Swiss721BT-Light"/>
              </a:rPr>
              <a:t>These implement the behaviour of an object and involve encapsulation.</a:t>
            </a:r>
          </a:p>
          <a:p>
            <a:pPr algn="l"/>
            <a:r>
              <a:rPr lang="en-US" sz="3200" b="0" i="0" u="none" strike="noStrike" baseline="0">
                <a:latin typeface="Swiss721BT-Light"/>
              </a:rPr>
              <a:t>Message: It is a request or call to an object to execute the method that is defined by message.</a:t>
            </a:r>
          </a:p>
          <a:p>
            <a:pPr algn="l"/>
            <a:endParaRPr lang="en-US" sz="3200" b="0" i="0" u="none" strike="noStrike" baseline="0">
              <a:latin typeface="Swiss721BT-Light"/>
            </a:endParaRPr>
          </a:p>
          <a:p>
            <a:pPr algn="l"/>
            <a:r>
              <a:rPr lang="en-US" sz="3200" b="0" i="0" u="none" strike="noStrike" baseline="0">
                <a:latin typeface="Swiss721BT-Light"/>
              </a:rPr>
              <a:t>7. </a:t>
            </a:r>
            <a:r>
              <a:rPr lang="en-US" sz="3200" b="0" i="1" u="none" strike="noStrike" baseline="0">
                <a:latin typeface="Swiss721BT-LightItalic"/>
              </a:rPr>
              <a:t>Class: </a:t>
            </a:r>
            <a:r>
              <a:rPr lang="en-US" sz="3200" b="0" i="0" u="none" strike="noStrike" baseline="0">
                <a:latin typeface="Swiss721BT-Light"/>
              </a:rPr>
              <a:t>It is Container/Template/Blue-print for objects. Objects inside a class called instances. It comprises many definitions in many different situations. For example: A Class behaves like an object with its own class data and operations.</a:t>
            </a:r>
          </a:p>
          <a:p>
            <a:pPr algn="l"/>
            <a:endParaRPr lang="en-IN"/>
          </a:p>
        </p:txBody>
      </p:sp>
    </p:spTree>
    <p:extLst>
      <p:ext uri="{BB962C8B-B14F-4D97-AF65-F5344CB8AC3E}">
        <p14:creationId xmlns:p14="http://schemas.microsoft.com/office/powerpoint/2010/main" val="1311443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E4043-4377-416D-A9A6-5BEA7A4F2893}"/>
              </a:ext>
            </a:extLst>
          </p:cNvPr>
          <p:cNvSpPr>
            <a:spLocks noGrp="1"/>
          </p:cNvSpPr>
          <p:nvPr>
            <p:ph type="title"/>
          </p:nvPr>
        </p:nvSpPr>
        <p:spPr>
          <a:xfrm>
            <a:off x="457200" y="274638"/>
            <a:ext cx="8458200" cy="1143000"/>
          </a:xfrm>
        </p:spPr>
        <p:txBody>
          <a:bodyPr>
            <a:normAutofit fontScale="90000"/>
          </a:bodyPr>
          <a:lstStyle/>
          <a:p>
            <a:r>
              <a:rPr lang="en-US" sz="4400" b="0" i="1" u="none" strike="noStrike" baseline="0">
                <a:latin typeface="Swiss721BT-LightItalic"/>
              </a:rPr>
              <a:t>Popularity of Object Oriented Paradigm</a:t>
            </a:r>
            <a:endParaRPr lang="en-IN"/>
          </a:p>
        </p:txBody>
      </p:sp>
      <p:sp>
        <p:nvSpPr>
          <p:cNvPr id="3" name="Content Placeholder 2">
            <a:extLst>
              <a:ext uri="{FF2B5EF4-FFF2-40B4-BE49-F238E27FC236}">
                <a16:creationId xmlns:a16="http://schemas.microsoft.com/office/drawing/2014/main" id="{8FFBA3C1-15CC-4DEA-AEBD-D4F9C3539217}"/>
              </a:ext>
            </a:extLst>
          </p:cNvPr>
          <p:cNvSpPr>
            <a:spLocks noGrp="1"/>
          </p:cNvSpPr>
          <p:nvPr>
            <p:ph idx="1"/>
          </p:nvPr>
        </p:nvSpPr>
        <p:spPr/>
        <p:txBody>
          <a:bodyPr>
            <a:normAutofit fontScale="70000" lnSpcReduction="20000"/>
          </a:bodyPr>
          <a:lstStyle/>
          <a:p>
            <a:pPr algn="l"/>
            <a:r>
              <a:rPr lang="en-US" sz="3200" b="0" i="0" u="none" strike="noStrike" baseline="0">
                <a:latin typeface="Swiss721BT-Light"/>
              </a:rPr>
              <a:t>8. </a:t>
            </a:r>
            <a:r>
              <a:rPr lang="en-US" sz="3200" b="0" i="1" u="none" strike="noStrike" baseline="0">
                <a:latin typeface="Swiss721BT-LightItalic"/>
              </a:rPr>
              <a:t>Inheritance: </a:t>
            </a:r>
            <a:r>
              <a:rPr lang="en-US" sz="3200" b="0" i="0" u="none" strike="noStrike" baseline="0">
                <a:latin typeface="Swiss721BT-Light"/>
              </a:rPr>
              <a:t>It is the special type of relationship between classes: The inheriting class inherits the some or all properties of the base class depend which mode of inheritance is used. Special classes or inheriting classes are called subclasses and general classes are called super classes.</a:t>
            </a:r>
          </a:p>
          <a:p>
            <a:pPr algn="l"/>
            <a:r>
              <a:rPr lang="en-US" sz="3200" b="0" i="1" u="none" strike="noStrike" baseline="0">
                <a:latin typeface="Swiss721BT-LightItalic"/>
              </a:rPr>
              <a:t>Generalization: </a:t>
            </a:r>
            <a:r>
              <a:rPr lang="en-US" sz="3200" b="0" i="0" u="none" strike="noStrike" baseline="0">
                <a:latin typeface="Swiss721BT-Light"/>
              </a:rPr>
              <a:t>It is method to create a superclass is </a:t>
            </a:r>
            <a:r>
              <a:rPr lang="en-IN" sz="3200" b="0" i="0" u="none" strike="noStrike" baseline="0">
                <a:latin typeface="Swiss721BT-Light"/>
              </a:rPr>
              <a:t>called generalization.</a:t>
            </a:r>
          </a:p>
          <a:p>
            <a:pPr algn="l"/>
            <a:r>
              <a:rPr lang="en-US" sz="3200" b="0" i="1" u="none" strike="noStrike" baseline="0">
                <a:latin typeface="Swiss721BT-LightItalic"/>
              </a:rPr>
              <a:t>Specialization: </a:t>
            </a:r>
            <a:r>
              <a:rPr lang="en-US" sz="3200" b="0" i="0" u="none" strike="noStrike" baseline="0">
                <a:latin typeface="Swiss721BT-Light"/>
              </a:rPr>
              <a:t>It is process of forming a sub class is </a:t>
            </a:r>
            <a:r>
              <a:rPr lang="en-IN" sz="3200" b="0" i="0" u="none" strike="noStrike" baseline="0">
                <a:latin typeface="Swiss721BT-Light"/>
              </a:rPr>
              <a:t>called specialization.</a:t>
            </a:r>
          </a:p>
          <a:p>
            <a:pPr algn="l"/>
            <a:r>
              <a:rPr lang="en-US" sz="3200" b="0" i="0" u="none" strike="noStrike" baseline="0">
                <a:latin typeface="Swiss721BT-Light"/>
              </a:rPr>
              <a:t>9. </a:t>
            </a:r>
            <a:r>
              <a:rPr lang="en-US" sz="3200" b="0" i="1" u="none" strike="noStrike" baseline="0">
                <a:latin typeface="Swiss721BT-LightItalic"/>
              </a:rPr>
              <a:t>Polymorphism: </a:t>
            </a:r>
            <a:r>
              <a:rPr lang="en-US" sz="3200" b="0" i="0" u="none" strike="noStrike" baseline="0">
                <a:latin typeface="Swiss721BT-Light"/>
              </a:rPr>
              <a:t>It means “many forms”. It is dynamic feature which executes at run time of program. It involves the concept of overriding and overloading</a:t>
            </a:r>
            <a:r>
              <a:rPr lang="en-IN" sz="3200" b="0" i="0" u="none" strike="noStrike" baseline="0">
                <a:latin typeface="Swiss721BT-Light"/>
              </a:rPr>
              <a:t>.</a:t>
            </a:r>
          </a:p>
          <a:p>
            <a:pPr algn="l"/>
            <a:r>
              <a:rPr lang="en-US" sz="3200" b="0" i="0" u="none" strike="noStrike" baseline="0">
                <a:latin typeface="Swiss721BT-Light"/>
              </a:rPr>
              <a:t>10. </a:t>
            </a:r>
            <a:r>
              <a:rPr lang="en-US" sz="3200" b="0" i="1" u="none" strike="noStrike" baseline="0">
                <a:latin typeface="Swiss721BT-LightItalic"/>
              </a:rPr>
              <a:t>Complex Objects: </a:t>
            </a:r>
            <a:r>
              <a:rPr lang="en-US" sz="3200" b="0" i="0" u="none" strike="noStrike" baseline="0">
                <a:latin typeface="Swiss721BT-Light"/>
              </a:rPr>
              <a:t>An object is called complex object if it contains many sub objects and it is </a:t>
            </a:r>
            <a:r>
              <a:rPr lang="en-IN" sz="3200" b="0" i="0" u="none" strike="noStrike" baseline="0">
                <a:latin typeface="Swiss721BT-Light"/>
              </a:rPr>
              <a:t>viewed as single object.</a:t>
            </a:r>
            <a:endParaRPr lang="en-IN"/>
          </a:p>
        </p:txBody>
      </p:sp>
    </p:spTree>
    <p:extLst>
      <p:ext uri="{BB962C8B-B14F-4D97-AF65-F5344CB8AC3E}">
        <p14:creationId xmlns:p14="http://schemas.microsoft.com/office/powerpoint/2010/main" val="1637944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32238-8BC9-4335-A65A-D872330546DE}"/>
              </a:ext>
            </a:extLst>
          </p:cNvPr>
          <p:cNvSpPr>
            <a:spLocks noGrp="1"/>
          </p:cNvSpPr>
          <p:nvPr>
            <p:ph type="title"/>
          </p:nvPr>
        </p:nvSpPr>
        <p:spPr/>
        <p:txBody>
          <a:bodyPr/>
          <a:lstStyle/>
          <a:p>
            <a:r>
              <a:rPr lang="en-IN"/>
              <a:t>Assignment</a:t>
            </a:r>
          </a:p>
        </p:txBody>
      </p:sp>
      <p:sp>
        <p:nvSpPr>
          <p:cNvPr id="3" name="Content Placeholder 2">
            <a:extLst>
              <a:ext uri="{FF2B5EF4-FFF2-40B4-BE49-F238E27FC236}">
                <a16:creationId xmlns:a16="http://schemas.microsoft.com/office/drawing/2014/main" id="{792BDDA2-1799-4DF5-801C-52F44C45C56C}"/>
              </a:ext>
            </a:extLst>
          </p:cNvPr>
          <p:cNvSpPr>
            <a:spLocks noGrp="1"/>
          </p:cNvSpPr>
          <p:nvPr>
            <p:ph idx="1"/>
          </p:nvPr>
        </p:nvSpPr>
        <p:spPr/>
        <p:txBody>
          <a:bodyPr/>
          <a:lstStyle/>
          <a:p>
            <a:r>
              <a:rPr lang="en-US" sz="3200" b="0" i="1" u="none" strike="noStrike" baseline="0">
                <a:latin typeface="Swiss721BT-LightItalic"/>
              </a:rPr>
              <a:t>What are the main limitations of RDBMS</a:t>
            </a:r>
          </a:p>
          <a:p>
            <a:endParaRPr lang="en-US" i="1">
              <a:latin typeface="Swiss721BT-LightItalic"/>
            </a:endParaRPr>
          </a:p>
          <a:p>
            <a:r>
              <a:rPr lang="en-US" sz="3200" b="0" i="1" u="none" strike="noStrike" baseline="0">
                <a:latin typeface="Swiss721BT-LightItalic"/>
              </a:rPr>
              <a:t>What are the reasons for Popularity of Object Oriented Paradigm</a:t>
            </a:r>
            <a:endParaRPr lang="en-IN"/>
          </a:p>
        </p:txBody>
      </p:sp>
    </p:spTree>
    <p:extLst>
      <p:ext uri="{BB962C8B-B14F-4D97-AF65-F5344CB8AC3E}">
        <p14:creationId xmlns:p14="http://schemas.microsoft.com/office/powerpoint/2010/main" val="3956470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0" i="0" u="none" strike="noStrike" baseline="0">
                <a:latin typeface="Swiss721BT-Light"/>
              </a:rPr>
              <a:t>Object Oriented Databases</a:t>
            </a:r>
            <a:endParaRPr lang="en-US"/>
          </a:p>
        </p:txBody>
      </p:sp>
      <p:sp>
        <p:nvSpPr>
          <p:cNvPr id="3" name="Content Placeholder 2"/>
          <p:cNvSpPr>
            <a:spLocks noGrp="1"/>
          </p:cNvSpPr>
          <p:nvPr>
            <p:ph idx="1"/>
          </p:nvPr>
        </p:nvSpPr>
        <p:spPr/>
        <p:txBody>
          <a:bodyPr/>
          <a:lstStyle/>
          <a:p>
            <a:pPr algn="l"/>
            <a:r>
              <a:rPr lang="en-US" sz="1800" b="0" i="0" u="none" strike="noStrike" baseline="0">
                <a:latin typeface="Swiss721BT-Light"/>
              </a:rPr>
              <a:t>Object Oriented Databases stores data in the form of objects. </a:t>
            </a:r>
          </a:p>
          <a:p>
            <a:pPr algn="l"/>
            <a:r>
              <a:rPr lang="en-US" sz="1800" b="0" i="0" u="none" strike="noStrike" baseline="0">
                <a:latin typeface="Swiss721BT-Light"/>
              </a:rPr>
              <a:t>An Object is something uniquely identifiable which models a real world entity and has got state and behaviour. </a:t>
            </a:r>
          </a:p>
          <a:p>
            <a:pPr algn="l"/>
            <a:r>
              <a:rPr lang="en-US" sz="1800" b="0" i="0" u="none" strike="noStrike" baseline="0">
                <a:latin typeface="Swiss721BT-Light"/>
              </a:rPr>
              <a:t>In Object Oriented based Databases capabilities of Object based paradigm for Programming and databases are combined due remove the limitations of Relational databases and on the demand of some advanced applications.</a:t>
            </a:r>
          </a:p>
          <a:p>
            <a:pPr algn="l"/>
            <a:endParaRPr lang="en-US" sz="1800" b="0" i="0" u="none" strike="noStrike" baseline="0">
              <a:latin typeface="Swiss721BT-Light"/>
            </a:endParaRPr>
          </a:p>
          <a:p>
            <a:pPr algn="l"/>
            <a:r>
              <a:rPr lang="en-US" sz="1800" b="0" i="0" u="none" strike="noStrike" baseline="0">
                <a:latin typeface="Swiss721BT-Light"/>
              </a:rPr>
              <a:t>There are three reasons for need of OODBMS:</a:t>
            </a:r>
          </a:p>
          <a:p>
            <a:pPr algn="l"/>
            <a:r>
              <a:rPr lang="en-IN" sz="1800" b="0" i="0" u="none" strike="noStrike" baseline="0">
                <a:latin typeface="Swiss721BT-Light"/>
              </a:rPr>
              <a:t>A. Limitation of RDBMS</a:t>
            </a:r>
          </a:p>
          <a:p>
            <a:pPr algn="l"/>
            <a:r>
              <a:rPr lang="en-US" sz="1800" b="0" i="0" u="none" strike="noStrike" baseline="0">
                <a:latin typeface="Swiss721BT-Light"/>
              </a:rPr>
              <a:t>B. Need for Advanced Applications</a:t>
            </a:r>
          </a:p>
          <a:p>
            <a:pPr algn="l"/>
            <a:r>
              <a:rPr lang="en-US" sz="1800" b="0" i="0" u="none" strike="noStrike" baseline="0">
                <a:latin typeface="Swiss721BT-Light"/>
              </a:rPr>
              <a:t>C. Popularity of Object Oriented Paradigm</a:t>
            </a:r>
            <a:endParaRPr lang="en-US"/>
          </a:p>
        </p:txBody>
      </p:sp>
    </p:spTree>
    <p:extLst>
      <p:ext uri="{BB962C8B-B14F-4D97-AF65-F5344CB8AC3E}">
        <p14:creationId xmlns:p14="http://schemas.microsoft.com/office/powerpoint/2010/main" val="4042770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400" b="0" i="1" u="none" strike="noStrike" baseline="0">
                <a:latin typeface="Swiss721BT-LightItalic"/>
              </a:rPr>
              <a:t>Limitation of RDBMS</a:t>
            </a:r>
            <a:endParaRPr lang="en-US"/>
          </a:p>
        </p:txBody>
      </p:sp>
      <p:sp>
        <p:nvSpPr>
          <p:cNvPr id="3" name="Content Placeholder 2"/>
          <p:cNvSpPr>
            <a:spLocks noGrp="1"/>
          </p:cNvSpPr>
          <p:nvPr>
            <p:ph idx="1"/>
          </p:nvPr>
        </p:nvSpPr>
        <p:spPr/>
        <p:txBody>
          <a:bodyPr>
            <a:normAutofit/>
          </a:bodyPr>
          <a:lstStyle/>
          <a:p>
            <a:pPr algn="l"/>
            <a:r>
              <a:rPr lang="en-US" sz="1800" b="0" i="0" u="none" strike="noStrike" baseline="0">
                <a:latin typeface="Swiss721BT-Light"/>
              </a:rPr>
              <a:t>These limitations are in relational model. Due to this these limitations are reflected to all RDBMS</a:t>
            </a:r>
          </a:p>
          <a:p>
            <a:pPr algn="l"/>
            <a:r>
              <a:rPr lang="en-IN" sz="1800" b="0" i="0" u="none" strike="noStrike" baseline="0">
                <a:latin typeface="Swiss721BT-Light"/>
              </a:rPr>
              <a:t>These limitations are:</a:t>
            </a:r>
          </a:p>
          <a:p>
            <a:pPr algn="l"/>
            <a:r>
              <a:rPr lang="en-US" sz="1800" b="0" i="0" u="none" strike="noStrike" baseline="0">
                <a:latin typeface="Swiss721BT-Light"/>
              </a:rPr>
              <a:t>1. </a:t>
            </a:r>
            <a:r>
              <a:rPr lang="en-US" sz="1800" b="0" i="1" u="none" strike="noStrike" baseline="0">
                <a:latin typeface="Swiss721BT-LightItalic"/>
              </a:rPr>
              <a:t>Poor representation of real world entities: </a:t>
            </a:r>
            <a:r>
              <a:rPr lang="en-US" sz="1800" b="0" i="0" u="none" strike="noStrike" baseline="0">
                <a:latin typeface="Swiss721BT-Light"/>
              </a:rPr>
              <a:t>The Relational model cannot represent real world in proper way because it has only one semantic that is table which can represent the real world entity in </a:t>
            </a:r>
            <a:r>
              <a:rPr lang="en-IN" sz="1800" b="0" i="0" u="none" strike="noStrike" baseline="0">
                <a:latin typeface="Swiss721BT-Light"/>
              </a:rPr>
              <a:t>proper way.</a:t>
            </a:r>
          </a:p>
          <a:p>
            <a:pPr algn="l"/>
            <a:r>
              <a:rPr lang="en-US" sz="1800" b="0" i="0" u="none" strike="noStrike" baseline="0">
                <a:latin typeface="Swiss721BT-Light"/>
              </a:rPr>
              <a:t>2. </a:t>
            </a:r>
            <a:r>
              <a:rPr lang="en-US" sz="1800" b="0" i="1" u="none" strike="noStrike" baseline="0">
                <a:latin typeface="Swiss721BT-LightItalic"/>
              </a:rPr>
              <a:t>Normalization is necessary, but sometimes notuseful: </a:t>
            </a:r>
            <a:r>
              <a:rPr lang="en-US" sz="1800" b="0" i="0" u="none" strike="noStrike" baseline="0">
                <a:latin typeface="Swiss721BT-Light"/>
              </a:rPr>
              <a:t>Normalization in RDBMS to maintain the consistency of the database, but some broken relations is not related to real world.</a:t>
            </a:r>
          </a:p>
          <a:p>
            <a:pPr algn="l"/>
            <a:r>
              <a:rPr lang="en-US" sz="1800" b="0" i="0" u="none" strike="noStrike" baseline="0">
                <a:latin typeface="Swiss721BT-Light"/>
              </a:rPr>
              <a:t>3. </a:t>
            </a:r>
            <a:r>
              <a:rPr lang="en-US" sz="1800" b="0" i="1" u="none" strike="noStrike" baseline="0">
                <a:latin typeface="Swiss721BT-LightItalic"/>
              </a:rPr>
              <a:t>Overloading of semantic structure: </a:t>
            </a:r>
            <a:r>
              <a:rPr lang="en-US" sz="1800" b="0" i="0" u="none" strike="noStrike" baseline="0">
                <a:latin typeface="Swiss721BT-Light"/>
              </a:rPr>
              <a:t>Relational Data Model has only one semantic structure for representing data and relationship that is table. Due to this, sometimes it becomes very difficult to find out that which is going to model data or </a:t>
            </a:r>
            <a:r>
              <a:rPr lang="en-IN" sz="1800" b="0" i="0" u="none" strike="noStrike" baseline="0">
                <a:latin typeface="Swiss721BT-Light"/>
              </a:rPr>
              <a:t>relationship?</a:t>
            </a:r>
          </a:p>
          <a:p>
            <a:pPr algn="l"/>
            <a:endParaRPr lang="en-US"/>
          </a:p>
        </p:txBody>
      </p:sp>
    </p:spTree>
    <p:extLst>
      <p:ext uri="{BB962C8B-B14F-4D97-AF65-F5344CB8AC3E}">
        <p14:creationId xmlns:p14="http://schemas.microsoft.com/office/powerpoint/2010/main" val="3148541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4400" b="0" i="1" u="none" strike="noStrike" baseline="0">
                <a:latin typeface="Swiss721BT-LightItalic"/>
              </a:rPr>
              <a:t>Limitation of RDBMS</a:t>
            </a:r>
            <a:endParaRPr lang="en-US"/>
          </a:p>
        </p:txBody>
      </p:sp>
      <p:sp>
        <p:nvSpPr>
          <p:cNvPr id="3" name="Content Placeholder 2"/>
          <p:cNvSpPr>
            <a:spLocks noGrp="1"/>
          </p:cNvSpPr>
          <p:nvPr>
            <p:ph idx="1"/>
          </p:nvPr>
        </p:nvSpPr>
        <p:spPr/>
        <p:txBody>
          <a:bodyPr>
            <a:normAutofit fontScale="85000" lnSpcReduction="20000"/>
          </a:bodyPr>
          <a:lstStyle/>
          <a:p>
            <a:pPr algn="l"/>
            <a:r>
              <a:rPr lang="en-US" sz="3200" b="0" i="0" u="none" strike="noStrike" baseline="0">
                <a:latin typeface="Swiss721BT-Light"/>
              </a:rPr>
              <a:t>4. </a:t>
            </a:r>
            <a:r>
              <a:rPr lang="en-US" sz="3200" b="0" i="1" u="none" strike="noStrike" baseline="0">
                <a:latin typeface="Swiss721BT-LightItalic"/>
              </a:rPr>
              <a:t>Poor support for integrity and enterprise constraints:</a:t>
            </a:r>
          </a:p>
          <a:p>
            <a:pPr algn="l"/>
            <a:r>
              <a:rPr lang="en-US" sz="3200" b="0" i="0" u="none" strike="noStrike" baseline="0">
                <a:latin typeface="Swiss721BT-Light"/>
              </a:rPr>
              <a:t>Constraints are very much needed for your database have to be desired data. RDM supports only limited number of constraints. The enterprise constraints are those which are defined by industry </a:t>
            </a:r>
            <a:r>
              <a:rPr lang="en-IN" sz="3200" b="0" i="0" u="none" strike="noStrike" baseline="0">
                <a:latin typeface="Swiss721BT-Light"/>
              </a:rPr>
              <a:t>standards.</a:t>
            </a:r>
          </a:p>
          <a:p>
            <a:pPr algn="l"/>
            <a:r>
              <a:rPr lang="en-US" sz="3200" b="0" i="0" u="none" strike="noStrike" baseline="0">
                <a:latin typeface="Swiss721BT-Light"/>
              </a:rPr>
              <a:t>5. </a:t>
            </a:r>
            <a:r>
              <a:rPr lang="en-US" sz="3200" b="0" i="1" u="none" strike="noStrike" baseline="0">
                <a:latin typeface="Swiss721BT-LightItalic"/>
              </a:rPr>
              <a:t>Homogeneous data structure: </a:t>
            </a:r>
            <a:r>
              <a:rPr lang="en-US" sz="3200" b="0" i="0" u="none" strike="noStrike" baseline="0">
                <a:latin typeface="Swiss721BT-Light"/>
              </a:rPr>
              <a:t>RDM requires </a:t>
            </a:r>
            <a:r>
              <a:rPr lang="en-IN" sz="3200" b="0" i="0" u="none" strike="noStrike" baseline="0">
                <a:latin typeface="Swiss721BT-Light"/>
              </a:rPr>
              <a:t>homogeneous data structures like:</a:t>
            </a:r>
          </a:p>
          <a:p>
            <a:pPr algn="l"/>
            <a:r>
              <a:rPr lang="en-US" sz="3200" b="0" i="0" u="none" strike="noStrike" baseline="0">
                <a:latin typeface="SymbolMT"/>
              </a:rPr>
              <a:t>• </a:t>
            </a:r>
            <a:r>
              <a:rPr lang="en-US" sz="3200" b="0" i="0" u="none" strike="noStrike" baseline="0">
                <a:latin typeface="Swiss721BT-Light"/>
              </a:rPr>
              <a:t>RDM assumes both horizontal and vertical </a:t>
            </a:r>
            <a:r>
              <a:rPr lang="en-IN" sz="3200" b="0" i="0" u="none" strike="noStrike" baseline="0">
                <a:latin typeface="Swiss721BT-Light"/>
              </a:rPr>
              <a:t>homogeneity.</a:t>
            </a:r>
          </a:p>
          <a:p>
            <a:pPr algn="l"/>
            <a:r>
              <a:rPr lang="en-US" sz="3200" b="0" i="0" u="none" strike="noStrike" baseline="0">
                <a:latin typeface="SymbolMT"/>
              </a:rPr>
              <a:t>• </a:t>
            </a:r>
            <a:r>
              <a:rPr lang="en-US" sz="3200" b="0" i="0" u="none" strike="noStrike" baseline="0">
                <a:latin typeface="Swiss721BT-Light"/>
              </a:rPr>
              <a:t>Relational mathematics algebra has only fixed number of operations due to which Relational Model operations cannot be extended.</a:t>
            </a:r>
            <a:endParaRPr lang="en-US"/>
          </a:p>
        </p:txBody>
      </p:sp>
    </p:spTree>
    <p:extLst>
      <p:ext uri="{BB962C8B-B14F-4D97-AF65-F5344CB8AC3E}">
        <p14:creationId xmlns:p14="http://schemas.microsoft.com/office/powerpoint/2010/main" val="3723846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4400" b="0" i="1" u="none" strike="noStrike" baseline="0">
                <a:latin typeface="Swiss721BT-LightItalic"/>
              </a:rPr>
              <a:t>Limitation of RDBMS</a:t>
            </a:r>
            <a:endParaRPr lang="en-US"/>
          </a:p>
        </p:txBody>
      </p:sp>
      <p:sp>
        <p:nvSpPr>
          <p:cNvPr id="3" name="Content Placeholder 2"/>
          <p:cNvSpPr>
            <a:spLocks noGrp="1"/>
          </p:cNvSpPr>
          <p:nvPr>
            <p:ph idx="1"/>
          </p:nvPr>
        </p:nvSpPr>
        <p:spPr/>
        <p:txBody>
          <a:bodyPr>
            <a:normAutofit/>
          </a:bodyPr>
          <a:lstStyle/>
          <a:p>
            <a:pPr algn="l"/>
            <a:r>
              <a:rPr lang="en-US" sz="1800" b="0" i="1" u="none" strike="noStrike" baseline="0">
                <a:latin typeface="Swiss721BT-LightItalic"/>
              </a:rPr>
              <a:t>6. Tables can store only atomic/single value: </a:t>
            </a:r>
            <a:r>
              <a:rPr lang="en-US" sz="1800" b="0" i="0" u="none" strike="noStrike" baseline="0">
                <a:latin typeface="Swiss721BT-Light"/>
              </a:rPr>
              <a:t>No doubt, this is property of RDM. But sometimes in many situations this property becomes its limitation.</a:t>
            </a:r>
          </a:p>
          <a:p>
            <a:pPr algn="l"/>
            <a:r>
              <a:rPr lang="en-US" sz="1800" b="0" i="0" u="none" strike="noStrike" baseline="0">
                <a:latin typeface="Swiss721BT-Light"/>
              </a:rPr>
              <a:t>7. </a:t>
            </a:r>
            <a:r>
              <a:rPr lang="en-US" sz="1800" b="0" i="1" u="none" strike="noStrike" baseline="0">
                <a:latin typeface="Swiss721BT-LightItalic"/>
              </a:rPr>
              <a:t>Normalization is strongly recommended: </a:t>
            </a:r>
            <a:r>
              <a:rPr lang="en-US" sz="1800" b="0" i="0" u="none" strike="noStrike" baseline="0">
                <a:latin typeface="Swiss721BT-Light"/>
              </a:rPr>
              <a:t>Most of the situations, you have must normalize the relation make the data consistency inside your database.</a:t>
            </a:r>
          </a:p>
          <a:p>
            <a:pPr algn="l"/>
            <a:r>
              <a:rPr lang="en-US" sz="1800" b="0" i="0" u="none" strike="noStrike" baseline="0">
                <a:latin typeface="Swiss721BT-Light"/>
              </a:rPr>
              <a:t>8. </a:t>
            </a:r>
            <a:r>
              <a:rPr lang="en-US" sz="1800" b="0" i="1" u="none" strike="noStrike" baseline="0">
                <a:latin typeface="Swiss721BT-LightItalic"/>
              </a:rPr>
              <a:t>Difficulty in handling recursive queries: </a:t>
            </a:r>
            <a:r>
              <a:rPr lang="en-US" sz="1800" b="0" i="0" u="none" strike="noStrike" baseline="0">
                <a:latin typeface="Swiss721BT-Light"/>
              </a:rPr>
              <a:t>There is very poor support to handle recursive queries in RDBMS. For this you must know:</a:t>
            </a:r>
          </a:p>
          <a:p>
            <a:pPr algn="l"/>
            <a:r>
              <a:rPr lang="en-US" sz="1800" b="0" i="0" u="none" strike="noStrike" baseline="0">
                <a:latin typeface="SymbolMT"/>
              </a:rPr>
              <a:t>• </a:t>
            </a:r>
            <a:r>
              <a:rPr lang="en-US" sz="1800" b="0" i="0" u="none" strike="noStrike" baseline="0">
                <a:latin typeface="Swiss721BT-Light"/>
              </a:rPr>
              <a:t>Depth of recursive query must be known.</a:t>
            </a:r>
          </a:p>
          <a:p>
            <a:pPr algn="l"/>
            <a:r>
              <a:rPr lang="en-US" sz="1800" b="0" i="0" u="none" strike="noStrike" baseline="0">
                <a:latin typeface="SymbolMT"/>
              </a:rPr>
              <a:t>• </a:t>
            </a:r>
            <a:r>
              <a:rPr lang="en-US" sz="1800" b="0" i="0" u="none" strike="noStrike" baseline="0">
                <a:latin typeface="Swiss721BT-Light"/>
              </a:rPr>
              <a:t>You can use the transitive closure operations to handle recursive queries in RDBMS.</a:t>
            </a:r>
          </a:p>
          <a:p>
            <a:pPr algn="l"/>
            <a:r>
              <a:rPr lang="en-US" sz="1800" b="0" i="0" u="none" strike="noStrike" baseline="0">
                <a:latin typeface="Swiss721BT-Light"/>
              </a:rPr>
              <a:t>9. </a:t>
            </a:r>
            <a:r>
              <a:rPr lang="en-US" sz="1800" b="0" i="1" u="none" strike="noStrike" baseline="0">
                <a:latin typeface="Swiss721BT-LightItalic"/>
              </a:rPr>
              <a:t>Impedance mismatch: </a:t>
            </a:r>
            <a:r>
              <a:rPr lang="en-US" sz="1800" b="0" i="0" u="none" strike="noStrike" baseline="0">
                <a:latin typeface="Swiss721BT-Light"/>
              </a:rPr>
              <a:t>SQL Data Manipulation Language (DML) is lack computational completeness. To overcome this situation, you must embed the SQL with any high programming language like C++, Java, and C #. Due to there will be impedance mismatch between two language </a:t>
            </a:r>
          </a:p>
          <a:p>
            <a:pPr algn="l"/>
            <a:r>
              <a:rPr lang="en-US" sz="1800" b="0" i="0" u="none" strike="noStrike" baseline="0">
                <a:latin typeface="Swiss721BT-Light"/>
              </a:rPr>
              <a:t>SQL and higher programming language.</a:t>
            </a:r>
          </a:p>
          <a:p>
            <a:pPr algn="l"/>
            <a:endParaRPr lang="en-US"/>
          </a:p>
        </p:txBody>
      </p:sp>
    </p:spTree>
    <p:extLst>
      <p:ext uri="{BB962C8B-B14F-4D97-AF65-F5344CB8AC3E}">
        <p14:creationId xmlns:p14="http://schemas.microsoft.com/office/powerpoint/2010/main" val="1546146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4400" b="0" i="1" u="none" strike="noStrike" baseline="0">
                <a:latin typeface="Swiss721BT-LightItalic"/>
              </a:rPr>
              <a:t>Limitation of RDBMS</a:t>
            </a:r>
            <a:endParaRPr lang="en-US"/>
          </a:p>
        </p:txBody>
      </p:sp>
      <p:sp>
        <p:nvSpPr>
          <p:cNvPr id="3" name="Content Placeholder 2"/>
          <p:cNvSpPr>
            <a:spLocks noGrp="1"/>
          </p:cNvSpPr>
          <p:nvPr>
            <p:ph idx="1"/>
          </p:nvPr>
        </p:nvSpPr>
        <p:spPr/>
        <p:txBody>
          <a:bodyPr>
            <a:normAutofit fontScale="77500" lnSpcReduction="20000"/>
          </a:bodyPr>
          <a:lstStyle/>
          <a:p>
            <a:pPr algn="l"/>
            <a:r>
              <a:rPr lang="en-US" sz="3200" b="0" i="0" u="none" strike="noStrike" baseline="0">
                <a:latin typeface="Swiss721BT-Light"/>
              </a:rPr>
              <a:t>10. </a:t>
            </a:r>
            <a:r>
              <a:rPr lang="en-US" sz="3200" b="0" i="1" u="none" strike="noStrike" baseline="0">
                <a:latin typeface="Swiss721BT-LightItalic"/>
              </a:rPr>
              <a:t>Poor support for long duration transactions: </a:t>
            </a:r>
            <a:r>
              <a:rPr lang="en-US" sz="3200" b="0" i="0" u="none" strike="noStrike" baseline="0">
                <a:latin typeface="Swiss721BT-Light"/>
              </a:rPr>
              <a:t>In RDBMS, generally transactions are short lived and concurrency control techniques or mechanisms are not good for .long duration transactions.</a:t>
            </a:r>
          </a:p>
          <a:p>
            <a:pPr algn="l"/>
            <a:r>
              <a:rPr lang="en-US" sz="3200" b="0" i="0" u="none" strike="noStrike" baseline="0">
                <a:latin typeface="Swiss721BT-Light"/>
              </a:rPr>
              <a:t>11. </a:t>
            </a:r>
            <a:r>
              <a:rPr lang="en-US" sz="3200" b="0" i="1" u="none" strike="noStrike" baseline="0">
                <a:latin typeface="Swiss721BT-LightItalic"/>
              </a:rPr>
              <a:t>Poor Schema Evolution support: </a:t>
            </a:r>
            <a:r>
              <a:rPr lang="en-US" sz="3200" b="0" i="0" u="none" strike="noStrike" baseline="0">
                <a:latin typeface="Swiss721BT-Light"/>
              </a:rPr>
              <a:t>Schema Evolution means making changes to schema of database at runtime without interrupt the execution of the </a:t>
            </a:r>
            <a:r>
              <a:rPr lang="en-IN" sz="3200" b="0" i="0" u="none" strike="noStrike" baseline="0">
                <a:latin typeface="Swiss721BT-Light"/>
              </a:rPr>
              <a:t>application.</a:t>
            </a:r>
          </a:p>
          <a:p>
            <a:pPr algn="l"/>
            <a:r>
              <a:rPr lang="en-US" sz="3200" b="0" i="0" u="none" strike="noStrike" baseline="0">
                <a:latin typeface="Swiss721BT-Light"/>
              </a:rPr>
              <a:t>12. </a:t>
            </a:r>
            <a:r>
              <a:rPr lang="en-US" sz="3200" b="0" i="1" u="none" strike="noStrike" baseline="0">
                <a:latin typeface="Swiss721BT-LightItalic"/>
              </a:rPr>
              <a:t>Poor Navigational Access: </a:t>
            </a:r>
            <a:r>
              <a:rPr lang="en-US" sz="3200" b="0" i="0" u="none" strike="noStrike" baseline="0">
                <a:latin typeface="Swiss721BT-Light"/>
              </a:rPr>
              <a:t>There is very poor support for the navigational access in RDBMS. There are some advanced applications need the database with deeper structural and functional foundation of capabilities that are not provided by conventional database</a:t>
            </a:r>
            <a:endParaRPr lang="en-US"/>
          </a:p>
        </p:txBody>
      </p:sp>
    </p:spTree>
    <p:extLst>
      <p:ext uri="{BB962C8B-B14F-4D97-AF65-F5344CB8AC3E}">
        <p14:creationId xmlns:p14="http://schemas.microsoft.com/office/powerpoint/2010/main" val="3588827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IN" sz="4400" b="0" i="1" u="none" strike="noStrike" baseline="0">
                <a:latin typeface="Swiss721BT-LightItalic"/>
              </a:rPr>
              <a:t>Need for Advanced Applications</a:t>
            </a:r>
            <a:endParaRPr lang="en-US"/>
          </a:p>
        </p:txBody>
      </p:sp>
      <p:sp>
        <p:nvSpPr>
          <p:cNvPr id="3" name="Content Placeholder 2"/>
          <p:cNvSpPr>
            <a:spLocks noGrp="1"/>
          </p:cNvSpPr>
          <p:nvPr>
            <p:ph idx="1"/>
          </p:nvPr>
        </p:nvSpPr>
        <p:spPr/>
        <p:txBody>
          <a:bodyPr>
            <a:normAutofit/>
          </a:bodyPr>
          <a:lstStyle/>
          <a:p>
            <a:pPr algn="l"/>
            <a:r>
              <a:rPr lang="en-US" sz="1800" b="0" i="1" u="none" strike="noStrike" baseline="0">
                <a:latin typeface="Swiss721BT-LightItalic"/>
              </a:rPr>
              <a:t>a) Computer Aided Design (CAD):</a:t>
            </a:r>
          </a:p>
          <a:p>
            <a:pPr algn="l"/>
            <a:r>
              <a:rPr lang="en-US" sz="1800" b="0" i="0" u="none" strike="noStrike" baseline="0">
                <a:latin typeface="SymbolMT"/>
              </a:rPr>
              <a:t>• </a:t>
            </a:r>
            <a:r>
              <a:rPr lang="en-US" sz="1800" b="0" i="0" u="none" strike="noStrike" baseline="0">
                <a:latin typeface="Swiss721BT-Light"/>
              </a:rPr>
              <a:t>In these types of applications, relevant data about buildings, airplanes and integrated circuit chips is stored and managed. In this type of applications, database design may be very large.</a:t>
            </a:r>
          </a:p>
          <a:p>
            <a:pPr algn="l"/>
            <a:r>
              <a:rPr lang="en-US" sz="1800" b="0" i="0" u="none" strike="noStrike" baseline="0">
                <a:latin typeface="Swiss721BT-Light"/>
              </a:rPr>
              <a:t>Design in these types of applications is not static. This design is evolves through the times. Updates </a:t>
            </a:r>
            <a:r>
              <a:rPr lang="en-IN" sz="1800" b="0" i="0" u="none" strike="noStrike" baseline="0">
                <a:latin typeface="Swiss721BT-Light"/>
              </a:rPr>
              <a:t>need to be propagated.</a:t>
            </a:r>
          </a:p>
          <a:p>
            <a:pPr algn="l"/>
            <a:r>
              <a:rPr lang="en-US" sz="1800" b="0" i="0" u="none" strike="noStrike" baseline="0">
                <a:latin typeface="SymbolMT"/>
              </a:rPr>
              <a:t>• </a:t>
            </a:r>
            <a:r>
              <a:rPr lang="en-US" sz="1800" b="0" i="0" u="none" strike="noStrike" baseline="0">
                <a:latin typeface="Swiss721BT-Light"/>
              </a:rPr>
              <a:t>These applications require version control and </a:t>
            </a:r>
            <a:r>
              <a:rPr lang="en-IN" sz="1800" b="0" i="0" u="none" strike="noStrike" baseline="0">
                <a:latin typeface="Swiss721BT-Light"/>
              </a:rPr>
              <a:t>configuration management.</a:t>
            </a:r>
          </a:p>
          <a:p>
            <a:pPr algn="l"/>
            <a:r>
              <a:rPr lang="en-US" sz="1800" b="0" i="0" u="none" strike="noStrike" baseline="0">
                <a:latin typeface="SymbolMT"/>
              </a:rPr>
              <a:t>• </a:t>
            </a:r>
            <a:r>
              <a:rPr lang="en-US" sz="1800" b="0" i="0" u="none" strike="noStrike" baseline="0">
                <a:latin typeface="Swiss721BT-Light"/>
              </a:rPr>
              <a:t>These applications require complex objects for their development. For example, a car’s component may be related to other components.</a:t>
            </a:r>
          </a:p>
          <a:p>
            <a:pPr algn="l"/>
            <a:r>
              <a:rPr lang="en-US" sz="1800" b="0" i="0" u="none" strike="noStrike" baseline="0">
                <a:latin typeface="SymbolMT"/>
              </a:rPr>
              <a:t>• </a:t>
            </a:r>
            <a:r>
              <a:rPr lang="en-US" sz="1800" b="0" i="0" u="none" strike="noStrike" baseline="0">
                <a:latin typeface="Swiss721BT-Light"/>
              </a:rPr>
              <a:t>Need long duration transactions because sometimes updates are for reaching.</a:t>
            </a:r>
          </a:p>
          <a:p>
            <a:pPr algn="l"/>
            <a:r>
              <a:rPr lang="en-US" sz="1800" b="0" i="0" u="none" strike="noStrike" baseline="0">
                <a:latin typeface="SymbolMT"/>
              </a:rPr>
              <a:t>• </a:t>
            </a:r>
            <a:r>
              <a:rPr lang="en-US" sz="1800" b="0" i="0" u="none" strike="noStrike" baseline="0">
                <a:latin typeface="Swiss721BT-Light"/>
              </a:rPr>
              <a:t>Support for cooperative engineering because most of the times many people work on same design.</a:t>
            </a:r>
          </a:p>
          <a:p>
            <a:pPr algn="l"/>
            <a:r>
              <a:rPr lang="en-US" sz="1800" b="0" i="1" u="none" strike="noStrike" baseline="0">
                <a:latin typeface="Swiss721BT-LightItalic"/>
              </a:rPr>
              <a:t>b) Computer Aided manufacturing (CAM)</a:t>
            </a:r>
          </a:p>
          <a:p>
            <a:pPr algn="l"/>
            <a:r>
              <a:rPr lang="en-US" sz="1800" b="0" i="1" u="none" strike="noStrike" baseline="0">
                <a:latin typeface="Swiss721BT-LightItalic"/>
              </a:rPr>
              <a:t>c) Computer Aided Software Engineering (CASE)</a:t>
            </a:r>
            <a:endParaRPr lang="en-US"/>
          </a:p>
        </p:txBody>
      </p:sp>
    </p:spTree>
    <p:extLst>
      <p:ext uri="{BB962C8B-B14F-4D97-AF65-F5344CB8AC3E}">
        <p14:creationId xmlns:p14="http://schemas.microsoft.com/office/powerpoint/2010/main" val="3278212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34400" cy="1143000"/>
          </a:xfrm>
        </p:spPr>
        <p:txBody>
          <a:bodyPr>
            <a:normAutofit fontScale="90000"/>
          </a:bodyPr>
          <a:lstStyle/>
          <a:p>
            <a:r>
              <a:rPr lang="en-US" sz="4400" b="0" i="1" u="none" strike="noStrike" baseline="0">
                <a:latin typeface="Swiss721BT-LightItalic"/>
              </a:rPr>
              <a:t>Popularity of Object Oriented Paradigm</a:t>
            </a:r>
            <a:endParaRPr lang="en-US"/>
          </a:p>
        </p:txBody>
      </p:sp>
      <p:sp>
        <p:nvSpPr>
          <p:cNvPr id="3" name="Content Placeholder 2"/>
          <p:cNvSpPr>
            <a:spLocks noGrp="1"/>
          </p:cNvSpPr>
          <p:nvPr>
            <p:ph idx="1"/>
          </p:nvPr>
        </p:nvSpPr>
        <p:spPr/>
        <p:txBody>
          <a:bodyPr>
            <a:normAutofit/>
          </a:bodyPr>
          <a:lstStyle/>
          <a:p>
            <a:pPr algn="l"/>
            <a:r>
              <a:rPr lang="en-US" sz="1800" b="0" i="0" u="none" strike="noStrike" baseline="0">
                <a:latin typeface="Swiss721BT-Light"/>
              </a:rPr>
              <a:t>Another domain that enforces the development of OODBMS is popularity of object oriented programming paradigm because a real life situation can be model in best way by using </a:t>
            </a:r>
            <a:r>
              <a:rPr lang="en-IN" sz="1800" b="0" i="0" u="none" strike="noStrike" baseline="0">
                <a:latin typeface="Swiss721BT-Light"/>
              </a:rPr>
              <a:t>object oriented programming.</a:t>
            </a:r>
          </a:p>
          <a:p>
            <a:pPr marL="0" indent="0" algn="l">
              <a:buNone/>
            </a:pPr>
            <a:r>
              <a:rPr lang="en-IN" sz="1800" b="0" i="0" u="none" strike="noStrike" baseline="0">
                <a:latin typeface="Swiss721BT-Light"/>
              </a:rPr>
              <a:t>OO Programming Aspects:</a:t>
            </a:r>
          </a:p>
          <a:p>
            <a:pPr algn="l"/>
            <a:r>
              <a:rPr lang="en-IN" sz="1800" b="0" i="0" u="none" strike="noStrike" baseline="0">
                <a:latin typeface="Swiss721BT-Light"/>
              </a:rPr>
              <a:t>1. </a:t>
            </a:r>
            <a:r>
              <a:rPr lang="en-IN" sz="1800" b="0" i="1" u="none" strike="noStrike" baseline="0">
                <a:latin typeface="Swiss721BT-LightItalic"/>
              </a:rPr>
              <a:t>Abstraction:</a:t>
            </a:r>
          </a:p>
          <a:p>
            <a:pPr algn="l"/>
            <a:r>
              <a:rPr lang="en-US" sz="1800" b="0" i="0" u="none" strike="noStrike" baseline="0">
                <a:latin typeface="Swiss721BT-Light"/>
              </a:rPr>
              <a:t>It is process of finding important aspects of an entity and ignoring unimportant aspects such as implementation details. The properties comprise two things state and behaviour. A state is models through the attributes of object and behaviour is models through operations executed on data by object.</a:t>
            </a:r>
            <a:endParaRPr lang="en-US"/>
          </a:p>
        </p:txBody>
      </p:sp>
    </p:spTree>
    <p:extLst>
      <p:ext uri="{BB962C8B-B14F-4D97-AF65-F5344CB8AC3E}">
        <p14:creationId xmlns:p14="http://schemas.microsoft.com/office/powerpoint/2010/main" val="3475982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rmAutofit fontScale="90000"/>
          </a:bodyPr>
          <a:lstStyle/>
          <a:p>
            <a:r>
              <a:rPr lang="en-US" sz="4400" b="0" i="1" u="none" strike="noStrike" baseline="0">
                <a:latin typeface="Swiss721BT-LightItalic"/>
              </a:rPr>
              <a:t>Popularity of Object Oriented Paradigm</a:t>
            </a:r>
            <a:endParaRPr lang="en-US"/>
          </a:p>
        </p:txBody>
      </p:sp>
      <p:sp>
        <p:nvSpPr>
          <p:cNvPr id="3" name="Content Placeholder 2"/>
          <p:cNvSpPr>
            <a:spLocks noGrp="1"/>
          </p:cNvSpPr>
          <p:nvPr>
            <p:ph idx="1"/>
          </p:nvPr>
        </p:nvSpPr>
        <p:spPr/>
        <p:txBody>
          <a:bodyPr>
            <a:normAutofit/>
          </a:bodyPr>
          <a:lstStyle/>
          <a:p>
            <a:pPr algn="l"/>
            <a:r>
              <a:rPr lang="en-US" sz="1800" b="0" i="0" u="none" strike="noStrike" baseline="0">
                <a:latin typeface="Swiss721BT-Light"/>
              </a:rPr>
              <a:t>2. </a:t>
            </a:r>
            <a:r>
              <a:rPr lang="en-US" sz="1800" b="0" i="1" u="none" strike="noStrike" baseline="0">
                <a:latin typeface="Swiss721BT-LightItalic"/>
              </a:rPr>
              <a:t>Object: </a:t>
            </a:r>
            <a:r>
              <a:rPr lang="en-US" sz="1800" b="0" i="0" u="none" strike="noStrike" baseline="0">
                <a:latin typeface="Swiss721BT-Light"/>
              </a:rPr>
              <a:t>An object is something uniquely identifiable, models a real world entity and has got state and behaviour. The only big difference between entity and object is that entity has only state has no behaviour, but object contains both state and </a:t>
            </a:r>
            <a:r>
              <a:rPr lang="en-IN" sz="1800" b="0" i="0" u="none" strike="noStrike" baseline="0">
                <a:latin typeface="Swiss721BT-Light"/>
              </a:rPr>
              <a:t>behaviour. Example: Student</a:t>
            </a:r>
          </a:p>
          <a:p>
            <a:pPr algn="l"/>
            <a:r>
              <a:rPr lang="en-US" sz="1800" b="0" i="0" u="none" strike="noStrike" baseline="0">
                <a:latin typeface="Swiss721BT-Light"/>
              </a:rPr>
              <a:t>3. </a:t>
            </a:r>
            <a:r>
              <a:rPr lang="en-US" sz="1800" b="0" i="1" u="none" strike="noStrike" baseline="0">
                <a:latin typeface="Swiss721BT-LightItalic"/>
              </a:rPr>
              <a:t>Encapsulation: </a:t>
            </a:r>
            <a:r>
              <a:rPr lang="en-US" sz="1800" b="0" i="0" u="none" strike="noStrike" baseline="0">
                <a:latin typeface="Swiss721BT-Light"/>
              </a:rPr>
              <a:t>An object contains both current state (Attributes) and set of methods used to manipulate it. It is called encapsulation.</a:t>
            </a:r>
          </a:p>
          <a:p>
            <a:pPr algn="l"/>
            <a:r>
              <a:rPr lang="en-US" sz="1800" b="0" i="1" u="none" strike="noStrike" baseline="0">
                <a:latin typeface="Swiss721BT-LightItalic"/>
              </a:rPr>
              <a:t>Information Hiding: </a:t>
            </a:r>
            <a:r>
              <a:rPr lang="en-US" sz="1800" b="0" i="0" u="none" strike="noStrike" baseline="0">
                <a:latin typeface="Swiss721BT-Light"/>
              </a:rPr>
              <a:t>It is process of separates external properties of an object from its internal properties, which are hidden from external environment. These two concepts also related with </a:t>
            </a:r>
            <a:r>
              <a:rPr lang="en-IN" sz="1800" b="0" i="0" u="none" strike="noStrike" baseline="0">
                <a:latin typeface="Swiss721BT-Light"/>
              </a:rPr>
              <a:t>abstraction.</a:t>
            </a:r>
          </a:p>
          <a:p>
            <a:pPr algn="l"/>
            <a:r>
              <a:rPr lang="en-US" sz="1800" b="0" i="1" u="none" strike="noStrike" baseline="0">
                <a:latin typeface="Swiss721BT-LightItalic"/>
              </a:rPr>
              <a:t>Importance: </a:t>
            </a:r>
            <a:r>
              <a:rPr lang="en-US" sz="1800" b="0" i="0" u="none" strike="noStrike" baseline="0">
                <a:latin typeface="Swiss721BT-Light"/>
              </a:rPr>
              <a:t>These two concepts support the facility that internal properties of an object to be changed without affecting applications that use it, provided external properties remain same. It also provides </a:t>
            </a:r>
            <a:r>
              <a:rPr lang="en-IN" sz="1800" b="0" i="0" u="none" strike="noStrike" baseline="0">
                <a:latin typeface="Swiss721BT-Light"/>
              </a:rPr>
              <a:t>data independence.</a:t>
            </a:r>
          </a:p>
          <a:p>
            <a:r>
              <a:rPr lang="en-US" sz="1800" b="0" i="0" u="none" strike="noStrike" baseline="0">
                <a:latin typeface="Swiss721BT-Light"/>
              </a:rPr>
              <a:t>4. </a:t>
            </a:r>
            <a:r>
              <a:rPr lang="en-US" sz="1800" b="0" i="1" u="none" strike="noStrike" baseline="0">
                <a:latin typeface="Swiss721BT-LightItalic"/>
              </a:rPr>
              <a:t>Attributes: </a:t>
            </a:r>
            <a:r>
              <a:rPr lang="en-US" sz="1800" b="0" i="0" u="none" strike="noStrike" baseline="0">
                <a:latin typeface="Swiss721BT-Light"/>
              </a:rPr>
              <a:t>These represent the current state of an object. They can be two types: </a:t>
            </a:r>
            <a:r>
              <a:rPr lang="en-IN" sz="1800" b="0" i="0" u="none" strike="noStrike" baseline="0">
                <a:latin typeface="SymbolMT"/>
              </a:rPr>
              <a:t>• </a:t>
            </a:r>
            <a:r>
              <a:rPr lang="en-IN" sz="1800" b="0" i="0" u="none" strike="noStrike" baseline="0">
                <a:latin typeface="Swiss721BT-Light"/>
              </a:rPr>
              <a:t>Simple Attribute </a:t>
            </a:r>
            <a:r>
              <a:rPr lang="en-IN" sz="1800" b="0" i="0" u="none" strike="noStrike" baseline="0">
                <a:latin typeface="SymbolMT"/>
              </a:rPr>
              <a:t>• </a:t>
            </a:r>
            <a:r>
              <a:rPr lang="en-IN" sz="1800" b="0" i="0" u="none" strike="noStrike" baseline="0">
                <a:latin typeface="Swiss721BT-Light"/>
              </a:rPr>
              <a:t>Complex Attribute</a:t>
            </a:r>
          </a:p>
          <a:p>
            <a:pPr algn="l"/>
            <a:endParaRPr lang="en-IN" sz="1800" b="0" i="0" u="none" strike="noStrike" baseline="0">
              <a:latin typeface="Swiss721BT-Light"/>
            </a:endParaRPr>
          </a:p>
          <a:p>
            <a:pPr algn="l"/>
            <a:endParaRPr lang="en-US"/>
          </a:p>
        </p:txBody>
      </p:sp>
    </p:spTree>
    <p:extLst>
      <p:ext uri="{BB962C8B-B14F-4D97-AF65-F5344CB8AC3E}">
        <p14:creationId xmlns:p14="http://schemas.microsoft.com/office/powerpoint/2010/main" val="16282567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1357</Words>
  <Application>Microsoft Office PowerPoint</Application>
  <PresentationFormat>On-screen Show (4:3)</PresentationFormat>
  <Paragraphs>81</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Swiss721BT-Light</vt:lpstr>
      <vt:lpstr>Swiss721BT-LightItalic</vt:lpstr>
      <vt:lpstr>SymbolMT</vt:lpstr>
      <vt:lpstr>Office Theme</vt:lpstr>
      <vt:lpstr>Advance Database Management Systems : 1 Object Oriented modeling</vt:lpstr>
      <vt:lpstr>Object Oriented Databases</vt:lpstr>
      <vt:lpstr>Limitation of RDBMS</vt:lpstr>
      <vt:lpstr>Limitation of RDBMS</vt:lpstr>
      <vt:lpstr>Limitation of RDBMS</vt:lpstr>
      <vt:lpstr>Limitation of RDBMS</vt:lpstr>
      <vt:lpstr>Need for Advanced Applications</vt:lpstr>
      <vt:lpstr>Popularity of Object Oriented Paradigm</vt:lpstr>
      <vt:lpstr>Popularity of Object Oriented Paradigm</vt:lpstr>
      <vt:lpstr>Popularity of Object Oriented Paradigm</vt:lpstr>
      <vt:lpstr>Popularity of Object Oriented Paradigm</vt:lpstr>
      <vt:lpstr>Assignment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Engineering: 1 Software Concepts</dc:title>
  <dc:creator>vaibhav khanna</dc:creator>
  <cp:lastModifiedBy>Vaibhav Khanna</cp:lastModifiedBy>
  <cp:revision>13</cp:revision>
  <dcterms:created xsi:type="dcterms:W3CDTF">2020-04-05T07:42:16Z</dcterms:created>
  <dcterms:modified xsi:type="dcterms:W3CDTF">2020-10-04T15:30:30Z</dcterms:modified>
</cp:coreProperties>
</file>